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5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90" y="2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31264"/>
            <a:ext cx="10094976" cy="1758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CrackTree: Automatic Crack Detection from Pavement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06538"/>
          </a:xfrm>
        </p:spPr>
        <p:txBody>
          <a:bodyPr/>
          <a:lstStyle/>
          <a:p>
            <a:r>
              <a:rPr lang="en-US" dirty="0" smtClean="0"/>
              <a:t>Authors: Qin Zou, Yu Cao, </a:t>
            </a:r>
            <a:r>
              <a:rPr lang="en-US" dirty="0" err="1" smtClean="0"/>
              <a:t>Qingquan</a:t>
            </a:r>
            <a:r>
              <a:rPr lang="en-US" dirty="0" smtClean="0"/>
              <a:t> Li, </a:t>
            </a:r>
            <a:r>
              <a:rPr lang="en-US" dirty="0" err="1" smtClean="0"/>
              <a:t>Qingzhou</a:t>
            </a:r>
            <a:r>
              <a:rPr lang="en-US" dirty="0" smtClean="0"/>
              <a:t> Mao, Song Wang</a:t>
            </a:r>
          </a:p>
          <a:p>
            <a:r>
              <a:rPr lang="en-US" dirty="0" smtClean="0"/>
              <a:t>Austin Derbique 12/07/17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9122684" cy="1978279"/>
          </a:xfrm>
        </p:spPr>
        <p:txBody>
          <a:bodyPr/>
          <a:lstStyle/>
          <a:p>
            <a:r>
              <a:rPr lang="en-US" dirty="0" smtClean="0"/>
              <a:t>Add in support for non-pavement surfaces such as concrete</a:t>
            </a:r>
          </a:p>
          <a:p>
            <a:endParaRPr lang="en-US" dirty="0" smtClean="0"/>
          </a:p>
          <a:p>
            <a:r>
              <a:rPr lang="en-US" dirty="0" smtClean="0"/>
              <a:t>Ability to sort images based on how much cracking there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168" y="365125"/>
            <a:ext cx="7342632" cy="1325563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9695708" cy="4351338"/>
          </a:xfrm>
        </p:spPr>
        <p:txBody>
          <a:bodyPr/>
          <a:lstStyle/>
          <a:p>
            <a:r>
              <a:rPr lang="en-US" dirty="0"/>
              <a:t>Paper URL: </a:t>
            </a:r>
            <a:r>
              <a:rPr lang="en-US" sz="2400" dirty="0"/>
              <a:t>https://</a:t>
            </a:r>
            <a:r>
              <a:rPr lang="en-US" sz="2400" dirty="0" smtClean="0"/>
              <a:t>www.sciencedirect.com/science/article/pii/S0167865511003795</a:t>
            </a:r>
          </a:p>
          <a:p>
            <a:r>
              <a:rPr lang="en-US" dirty="0" smtClean="0"/>
              <a:t>Google Images</a:t>
            </a:r>
          </a:p>
          <a:p>
            <a:r>
              <a:rPr lang="en-US" dirty="0" smtClean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6455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cracks in pavement?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4.12 million miles of road in the United States </a:t>
            </a:r>
            <a:r>
              <a:rPr lang="en-US" sz="2000" i="1" dirty="0"/>
              <a:t>(answers.com</a:t>
            </a:r>
            <a:r>
              <a:rPr lang="en-US" sz="2000" i="1" dirty="0" smtClean="0"/>
              <a:t>)</a:t>
            </a:r>
            <a:endParaRPr lang="en-US" dirty="0" smtClean="0"/>
          </a:p>
          <a:p>
            <a:pPr lvl="0"/>
            <a:r>
              <a:rPr lang="en-US" dirty="0" smtClean="0"/>
              <a:t>11+ million miles of paved roads in the world </a:t>
            </a:r>
            <a:r>
              <a:rPr lang="en-US" sz="2000" i="1" dirty="0" smtClean="0"/>
              <a:t>(answers.com)</a:t>
            </a:r>
          </a:p>
          <a:p>
            <a:pPr lvl="0"/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08" y="3068195"/>
            <a:ext cx="5159692" cy="3108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3" y="3068194"/>
            <a:ext cx="4306131" cy="3095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573" y="6183463"/>
            <a:ext cx="100272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Asphaultinstitute.org				1830ndaytona.info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contrast between cracks and surrounding pavement</a:t>
            </a:r>
          </a:p>
          <a:p>
            <a:r>
              <a:rPr lang="en-US" dirty="0" smtClean="0"/>
              <a:t>Changing intensity levels along cracks</a:t>
            </a:r>
          </a:p>
          <a:p>
            <a:r>
              <a:rPr lang="en-US" dirty="0" smtClean="0"/>
              <a:t>Possible shadows with similar intensity to cracks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31" y="3507526"/>
            <a:ext cx="2562413" cy="248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687763"/>
            <a:ext cx="3596417" cy="2249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4100" y="5997246"/>
            <a:ext cx="210159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Cracks with Shadow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0879" y="5902439"/>
            <a:ext cx="35234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Cracks with low contrast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2" y="1594333"/>
            <a:ext cx="8878506" cy="4813922"/>
          </a:xfrm>
        </p:spPr>
      </p:pic>
      <p:sp>
        <p:nvSpPr>
          <p:cNvPr id="6" name="TextBox 5"/>
          <p:cNvSpPr txBox="1"/>
          <p:nvPr/>
        </p:nvSpPr>
        <p:spPr>
          <a:xfrm>
            <a:off x="877824" y="2153227"/>
            <a:ext cx="2068068" cy="34163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1. Shadow Removal</a:t>
            </a:r>
          </a:p>
          <a:p>
            <a:endParaRPr lang="en-US" dirty="0" smtClean="0"/>
          </a:p>
          <a:p>
            <a:r>
              <a:rPr lang="en-US" dirty="0" smtClean="0"/>
              <a:t>2. Local intensity difference analysis</a:t>
            </a:r>
          </a:p>
          <a:p>
            <a:endParaRPr lang="en-US" dirty="0" smtClean="0"/>
          </a:p>
          <a:p>
            <a:r>
              <a:rPr lang="en-US" dirty="0" smtClean="0"/>
              <a:t>3. Tensor Voting</a:t>
            </a:r>
          </a:p>
          <a:p>
            <a:endParaRPr lang="en-US" dirty="0" smtClean="0"/>
          </a:p>
          <a:p>
            <a:r>
              <a:rPr lang="en-US" dirty="0" smtClean="0"/>
              <a:t>4. Crack Seed Sampling</a:t>
            </a:r>
          </a:p>
          <a:p>
            <a:endParaRPr lang="en-US" dirty="0"/>
          </a:p>
          <a:p>
            <a:r>
              <a:rPr lang="en-US" dirty="0" smtClean="0"/>
              <a:t>5. MST construction and edge 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Shadow Removal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1060" y="1862201"/>
                <a:ext cx="552604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intensity at location (</a:t>
                </a:r>
                <a:r>
                  <a:rPr lang="en-US" dirty="0" err="1" smtClean="0"/>
                  <a:t>I,j</a:t>
                </a:r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= average intensity of region 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= average intensity of region S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1060" y="1862201"/>
                <a:ext cx="552604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057524"/>
            <a:ext cx="6716062" cy="180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682131" y="1690688"/>
                <a:ext cx="4806696" cy="3355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b="0" dirty="0" smtClean="0"/>
                  <a:t> and</a:t>
                </a:r>
              </a:p>
              <a:p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31" y="1690688"/>
                <a:ext cx="4806696" cy="3355086"/>
              </a:xfrm>
              <a:prstGeom prst="rect">
                <a:avLst/>
              </a:prstGeom>
              <a:blipFill>
                <a:blip r:embed="rId4"/>
                <a:stretch>
                  <a:fillRect t="-7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5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840" y="194437"/>
            <a:ext cx="1062228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Crack Map Generation – Detecting Crack Pixels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92481" y="1876934"/>
                <a:ext cx="6071615" cy="42590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Global intensities of cracks and non cracks may be similar</a:t>
                </a:r>
              </a:p>
              <a:p>
                <a:r>
                  <a:rPr lang="en-US" sz="2400" dirty="0" smtClean="0"/>
                  <a:t>Local intensity method used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smtClean="0"/>
                  <a:t>intensity at pixel (</a:t>
                </a:r>
                <a:r>
                  <a:rPr lang="en-US" sz="2400" dirty="0" err="1" smtClean="0"/>
                  <a:t>x,y</a:t>
                </a:r>
                <a:r>
                  <a:rPr lang="en-US" sz="24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8−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connected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neighborhood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centered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)∈(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92481" y="1876934"/>
                <a:ext cx="6071615" cy="4259008"/>
              </a:xfrm>
              <a:blipFill>
                <a:blip r:embed="rId2"/>
                <a:stretch>
                  <a:fillRect l="-1305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32448" y="1520000"/>
                <a:ext cx="5230368" cy="3785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400" b="1" dirty="0" smtClean="0">
                    <a:latin typeface="+mj-lt"/>
                  </a:rPr>
                  <a:t>Four Outcomes</a:t>
                </a:r>
                <a:endParaRPr lang="en-US" sz="240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in center of crack</a:t>
                </a:r>
              </a:p>
              <a:p>
                <a:r>
                  <a:rPr lang="en-US" sz="2400" dirty="0" smtClean="0"/>
                  <a:t>B: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crack neighboring a background</a:t>
                </a:r>
              </a:p>
              <a:p>
                <a:r>
                  <a:rPr lang="en-US" sz="2400" dirty="0" smtClean="0"/>
                  <a:t>C: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background neighboring crack</a:t>
                </a:r>
              </a:p>
              <a:p>
                <a:r>
                  <a:rPr lang="en-US" sz="2400" dirty="0" smtClean="0"/>
                  <a:t>D: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Pixel is </a:t>
                </a:r>
                <a:r>
                  <a:rPr lang="en-US" sz="2400" dirty="0" smtClean="0"/>
                  <a:t>background not neighboring crack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448" y="1520000"/>
                <a:ext cx="5230368" cy="3785652"/>
              </a:xfrm>
              <a:prstGeom prst="rect">
                <a:avLst/>
              </a:prstGeom>
              <a:blipFill>
                <a:blip r:embed="rId3"/>
                <a:stretch>
                  <a:fillRect t="-805" r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96" y="4989986"/>
            <a:ext cx="4569764" cy="15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Map Generation - Tensor Voting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42" y="1690688"/>
            <a:ext cx="5672010" cy="4546662"/>
          </a:xfrm>
        </p:spPr>
      </p:pic>
      <p:sp>
        <p:nvSpPr>
          <p:cNvPr id="6" name="TextBox 5"/>
          <p:cNvSpPr txBox="1"/>
          <p:nvPr/>
        </p:nvSpPr>
        <p:spPr>
          <a:xfrm>
            <a:off x="7732776" y="1613744"/>
            <a:ext cx="362102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 smtClean="0"/>
              <a:t>Probability of pixels likely to be long curve enhanced</a:t>
            </a:r>
          </a:p>
          <a:p>
            <a:endParaRPr lang="en-US" sz="2000" dirty="0"/>
          </a:p>
          <a:p>
            <a:r>
              <a:rPr lang="en-US" sz="2000" dirty="0" smtClean="0"/>
              <a:t>Probability of pixels unlikely to be along curve suppressed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0" y="3652027"/>
            <a:ext cx="4108704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standard stick voting. (grouping tokens of similar pixel orientation)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Voting Field that encodes proximity and curve continuity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up voting fields to achieve crack probability at target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spanning tree construction and edge pruning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36" y="1825625"/>
            <a:ext cx="3605499" cy="46976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108448" y="1825625"/>
                <a:ext cx="5718048" cy="4351338"/>
              </a:xfrm>
            </p:spPr>
            <p:txBody>
              <a:bodyPr/>
              <a:lstStyle/>
              <a:p>
                <a:r>
                  <a:rPr lang="en-US" dirty="0" smtClean="0"/>
                  <a:t>Create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 smtClean="0"/>
                  <a:t> to model possible connections among crack seeds</a:t>
                </a:r>
              </a:p>
              <a:p>
                <a:r>
                  <a:rPr lang="en-US" dirty="0" smtClean="0"/>
                  <a:t>MST is a spanning tree with minimum total edge weight</a:t>
                </a:r>
              </a:p>
              <a:p>
                <a:r>
                  <a:rPr lang="en-US" dirty="0" smtClean="0"/>
                  <a:t>Edges that remain in MST connect crack seeds with best proximity</a:t>
                </a:r>
              </a:p>
              <a:p>
                <a:r>
                  <a:rPr lang="en-US" dirty="0" smtClean="0"/>
                  <a:t>Recursively find longest path  (largest edge weights)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08448" y="1825625"/>
                <a:ext cx="5718048" cy="4351338"/>
              </a:xfrm>
              <a:blipFill>
                <a:blip r:embed="rId3"/>
                <a:stretch>
                  <a:fillRect l="-191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496" y="0"/>
            <a:ext cx="116558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8240" y="6371471"/>
            <a:ext cx="2048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Entire Process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25386" y="3280132"/>
                <a:ext cx="6726262" cy="26290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GSR = Geodesic Shadow Removal</a:t>
                </a:r>
              </a:p>
              <a:p>
                <a:r>
                  <a:rPr lang="en-US" dirty="0" smtClean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𝑛𝑒𝑔𝑎𝑡𝑖𝑣𝑒𝑠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F-measure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=2∗(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25386" y="3280132"/>
                <a:ext cx="6726262" cy="2629091"/>
              </a:xfrm>
              <a:blipFill>
                <a:blip r:embed="rId2"/>
                <a:stretch>
                  <a:fillRect l="-1632" t="-5104" b="-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2" y="1614545"/>
            <a:ext cx="10642886" cy="10890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2758809"/>
            <a:ext cx="2068830" cy="3761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2063" y="6520318"/>
            <a:ext cx="28285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200" dirty="0"/>
              <a:t>(wikipedia.org/wiki/</a:t>
            </a:r>
            <a:r>
              <a:rPr lang="en-US" sz="1200" dirty="0" err="1"/>
              <a:t>Precision_and_recall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2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skipper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oud skipper design slides.potx" id="{E8493412-85DD-4641-9E8A-937B29FD6AA2}" vid="{77E91E09-5010-404D-ADF4-B79FA46D72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53D857-4181-4777-8893-6E45A690F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slides</Template>
  <TotalTime>135</TotalTime>
  <Words>265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Cambria Math</vt:lpstr>
      <vt:lpstr>Cloud skipper design template</vt:lpstr>
      <vt:lpstr>CrackTree: Automatic Crack Detection from Pavement Images</vt:lpstr>
      <vt:lpstr>Why care about cracks in pavement?</vt:lpstr>
      <vt:lpstr>Problems</vt:lpstr>
      <vt:lpstr>Overview</vt:lpstr>
      <vt:lpstr>Geodesic Shadow Removal</vt:lpstr>
      <vt:lpstr>Crack Map Generation – Detecting Crack Pixels</vt:lpstr>
      <vt:lpstr>Crack Map Generation - Tensor Voting</vt:lpstr>
      <vt:lpstr>Minimum spanning tree construction and edge pruning</vt:lpstr>
      <vt:lpstr>Results</vt:lpstr>
      <vt:lpstr>Improvements</vt:lpstr>
      <vt:lpstr>Sources</vt:lpstr>
    </vt:vector>
  </TitlesOfParts>
  <Company>Utah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CrackTree: Automatic Crack Detection from Pavement Images</dc:title>
  <dc:creator>Austin Derbique</dc:creator>
  <cp:lastModifiedBy>Austin Derbique</cp:lastModifiedBy>
  <cp:revision>17</cp:revision>
  <dcterms:created xsi:type="dcterms:W3CDTF">2017-12-06T21:51:15Z</dcterms:created>
  <dcterms:modified xsi:type="dcterms:W3CDTF">2017-12-07T19:40:19Z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